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23"/>
  </p:notesMasterIdLst>
  <p:handoutMasterIdLst>
    <p:handoutMasterId r:id="rId24"/>
  </p:handoutMasterIdLst>
  <p:sldIdLst>
    <p:sldId id="258" r:id="rId5"/>
    <p:sldId id="261" r:id="rId6"/>
    <p:sldId id="286" r:id="rId7"/>
    <p:sldId id="263" r:id="rId8"/>
    <p:sldId id="266" r:id="rId9"/>
    <p:sldId id="293" r:id="rId10"/>
    <p:sldId id="267" r:id="rId11"/>
    <p:sldId id="268" r:id="rId12"/>
    <p:sldId id="269" r:id="rId13"/>
    <p:sldId id="271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39" autoAdjust="0"/>
  </p:normalViewPr>
  <p:slideViewPr>
    <p:cSldViewPr snapToGrid="0">
      <p:cViewPr varScale="1">
        <p:scale>
          <a:sx n="114" d="100"/>
          <a:sy n="114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9271981-356B-40D6-839A-88F73C3694D5}" type="datetime1">
              <a:rPr lang="fr-FR" smtClean="0"/>
              <a:t>30/05/2023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A80CC52-1D61-4C2C-A0FC-8BC9C4116966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981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7557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6816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5322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7871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0880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3235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2791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3800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808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5333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250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5643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621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5854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3601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7502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3687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’imag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D34143-B4D6-4884-AB69-0A032E177A28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US" noProof="0"/>
              <a:t>Click to edit Master subtitle style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élogramme 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1" name="Rectangle 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2" name="Espace réservé de la date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A967499-A578-4EEF-8321-FD7578987AEB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13" name="Espace réservé du pied de page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F61D08-8159-4C03-8E37-C44551CBA553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élogramme 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1" name="Rectangle 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2" name="Espace réservé de la date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1B4E038-A146-4B5D-B488-01F1B08A6B22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13" name="Espace réservé du pied de page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’imag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/>
              <a:t>Click icon to add picture</a:t>
            </a:r>
            <a:endParaRPr lang="fr-FR" noProof="0" dirty="0"/>
          </a:p>
        </p:txBody>
      </p:sp>
      <p:sp>
        <p:nvSpPr>
          <p:cNvPr id="10" name="Parallélogramme 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12" name="Espace réservé de la date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78D02AF-390F-494B-803D-310E54CDB98C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13" name="Espace réservé du pied de page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élogramme 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12" name="Espace réservé de la date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7237B3E-8C1F-4AF4-BDC5-1F03CC38A045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13" name="Espace réservé du pied de page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18" name="Espace réservé d’imag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n-US" noProof="0"/>
              <a:t>Click icon to add picture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’imag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n-US" noProof="0"/>
              <a:t>Click icon to add picture</a:t>
            </a:r>
            <a:endParaRPr lang="fr-FR" noProof="0" dirty="0"/>
          </a:p>
        </p:txBody>
      </p:sp>
      <p:sp>
        <p:nvSpPr>
          <p:cNvPr id="10" name="Parallélogramme 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12" name="Espace réservé de la date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980A1F-21D9-4510-9B68-554ABFF4EFEB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13" name="Espace réservé du pied de page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élogramme 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12" name="Espace réservé de la date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CF7DE32-1E88-4998-B932-CB79756EB3E9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13" name="Espace réservé du pied de page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élogramme 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12" name="Espace réservé de la date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328E43F-3B60-48DD-B99F-37793F1CE56A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13" name="Espace réservé du pied de page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4" name="Espace réservé du numéro de diapositive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’imag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 rt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C8B67E5-B0E0-4AD7-98B0-9784847E8395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73A1C7-49B7-43E5-8003-E8DB2D98C35E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d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élogramme 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6394450" y="0"/>
            <a:ext cx="15392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B0923E-2A75-4625-A5AE-706A7EA6BD89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0" name="Espace réservé d’image 9">
            <a:extLst>
              <a:ext uri="{FF2B5EF4-FFF2-40B4-BE49-F238E27FC236}">
                <a16:creationId xmlns:a16="http://schemas.microsoft.com/office/drawing/2014/main" id="{86028FDE-6655-4B55-B3B4-5B366034E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US" noProof="0"/>
              <a:t>Click to edit Master subtitle style</a:t>
            </a:r>
            <a:endParaRPr lang="fr-FR" noProof="0" dirty="0"/>
          </a:p>
        </p:txBody>
      </p:sp>
      <p:sp>
        <p:nvSpPr>
          <p:cNvPr id="11" name="Rectangle 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6311900" y="0"/>
            <a:ext cx="15392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990266-515A-402B-88B1-0D4E14F3E852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4" name="Rectangle 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F8F52F-D929-4710-A391-017F65824E68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-têt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élogramme 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CD6F9EC-8D11-4CCC-BE68-9C589CE4B16F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12" name="Espace réservé d’imag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fr-FR" noProof="0" dirty="0"/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fr-FR" sz="1400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4" name="Rectangle 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-têt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210061F-4521-4CB8-90E0-742E42FA91D0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12" name="Espace réservé d’imag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fr-FR" noProof="0" dirty="0"/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fr-FR" sz="1400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4" name="Rectangle 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CB3D86-19A3-49C4-AAB9-BA3C33AC531B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fr-FR" noProof="0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1CB1FB-5C53-46DB-BD3D-1006C97A45B9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fr-FR" noProof="0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0D9C2E-95D5-46C7-9F01-D187A8BCE3B1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élogramme 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513159F-0BEF-489A-85D3-BDBED891EF57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élogramme 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3EBDE7F-6558-4181-99FD-6BD294D4550F}" type="datetime1">
              <a:rPr lang="fr-FR" noProof="0" smtClean="0"/>
              <a:t>30/05/2023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Pied de page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lycanspacexr-agenc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jo-cfo@glycangroup.com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s://space-debris-remediation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licon-g57.us/wp-content/uploads/2019/08/QIM-CDA-PDF-ENGLISH-082019-FINAL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lycanspacexr-agency.com/extraterrestrial-mining-and-refining/" TargetMode="External"/><Relationship Id="rId7" Type="http://schemas.openxmlformats.org/officeDocument/2006/relationships/hyperlink" Target="https://www.google.com/search?q=moon+space+market+for+water&amp;rlz=1C1CHZN_frCH1021CH1021&amp;ei=riJyZPWYBsuM9u8P74ijkA8&amp;ved=0ahUKEwj1p7SN6ZX_AhVLhv0HHW_ECPIQ4dUDCA8&amp;uact=5&amp;oq=moon+space+market+for+water&amp;gs_lcp=Cgxnd3Mtd2l6LXNlcnAQAzIKCAAQRxDWBBCwAzIKCAAQRxDWBBCwAzIKCAAQRxDWBBCwAzIKCAAQRxDWBBCwAzIKCAAQRxDWBBCwAzIKCAAQRxDWBBCwAzIKCAAQRxDWBBCwAzIKCAAQRxDWBBCwA0oECEEYAFAAWABgvAxoAXABeACAAQCIAQCSAQCYAQDAAQHIAQg&amp;sclient=gws-wiz-ser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glycanspacexr-agency.com/strategic-resources/" TargetMode="External"/><Relationship Id="rId5" Type="http://schemas.openxmlformats.org/officeDocument/2006/relationships/hyperlink" Target="https://glycan-shop.com/wp-content/uploads/2020/10/PatentValuation_-JUNE_2020.pdf" TargetMode="External"/><Relationship Id="rId4" Type="http://schemas.openxmlformats.org/officeDocument/2006/relationships/hyperlink" Target="https://glycanspacexr-agency.com/businesses-plans-abstract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lycanspacexr-agency.com/nuclear-physic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chem.libretexts.org/Bookshelves/Physical_and_Theoretical_Chemistry_Textbook_Maps/Supplemental_Modules_(Physical_and_Theoretical_Chemistry)/Nuclear_Chemistry/Nuclear_Energetics_and_Stability/Nuclear_Magic_Number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lycanspacexr-agency.com/isru-xr-spaci-ii-ii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lycanspacexr-agency.com/vacuum-crystal-plasma-state-11th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lycanspacexr-agency.com/docs/niac_2016_phasei_dunn_projectrama_tagged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smithsonianmag.com/smart-news/asteroid-16-psyche-may-be-worth-more-than-planet-earth-at-10-quintillion-in-fine-metals-180979303/" TargetMode="External"/><Relationship Id="rId4" Type="http://schemas.openxmlformats.org/officeDocument/2006/relationships/hyperlink" Target="https://scontent-zrh1-1.xx.fbcdn.net/v/t1.6435-9/86464770_106517967606133_1323379204577820672_n.jpg?_nc_cat=104&amp;ccb=1-7&amp;_nc_sid=09cbfe&amp;_nc_ohc=bMQUsn9_bgcAX9wAI5O&amp;_nc_ht=scontent-zrh1-1.xx&amp;oh=00_AfB_tGz_ghRhoIC0vMenjMWcPQLcSa43Ighjcxaj_hBo0Q&amp;oe=6499909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pace-economy.esa.int/article/119/pwcs-lunar-market-assessment-market-trends-and-challenges-in-the-development-of-a-lunar-econom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017FF9C-6A7E-4A79-81BB-438E8EA967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985" y="766090"/>
            <a:ext cx="4786163" cy="3227514"/>
          </a:xfrm>
        </p:spPr>
        <p:txBody>
          <a:bodyPr rtlCol="0">
            <a:normAutofit fontScale="90000"/>
          </a:bodyPr>
          <a:lstStyle/>
          <a:p>
            <a:pPr rtl="0"/>
            <a:br>
              <a:rPr lang="fr-FR" sz="3600" b="0" dirty="0"/>
            </a:br>
            <a:br>
              <a:rPr lang="fr-FR" sz="3600" b="0" dirty="0"/>
            </a:br>
            <a:r>
              <a:rPr lang="fr-FR" sz="3600" b="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SPACE MARKET VALUE</a:t>
            </a:r>
            <a:br>
              <a:rPr lang="fr-FR" sz="3200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FR" sz="4700" dirty="0">
                <a:latin typeface="Calibri Light" panose="020F0302020204030204" pitchFamily="34" charset="0"/>
                <a:cs typeface="Calibri Light" panose="020F0302020204030204" pitchFamily="34" charset="0"/>
              </a:rPr>
              <a:t>2030-2040-2050</a:t>
            </a:r>
            <a:br>
              <a:rPr lang="fr-FR" sz="3200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FR" sz="3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3$TR TO 300$TR or  more</a:t>
            </a:r>
            <a:br>
              <a:rPr lang="fr-FR" sz="3000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FR" sz="3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SOLAR SYSTEM and </a:t>
            </a:r>
            <a:r>
              <a:rPr lang="fr-FR" sz="3000" b="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beyond</a:t>
            </a:r>
            <a:br>
              <a:rPr lang="fr-FR" sz="3200" dirty="0"/>
            </a:br>
            <a:br>
              <a:rPr lang="fr-FR" sz="3200" dirty="0"/>
            </a:b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UPDATE MAY 2023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FFFB5E3C-FE17-44EA-B59B-183125D08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985" y="4113862"/>
            <a:ext cx="5084545" cy="2123307"/>
          </a:xfrm>
        </p:spPr>
        <p:txBody>
          <a:bodyPr rtlCol="0">
            <a:normAutofit lnSpcReduction="10000"/>
          </a:bodyPr>
          <a:lstStyle/>
          <a:p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of the market assigned to:</a:t>
            </a:r>
          </a:p>
          <a:p>
            <a:endParaRPr lang="fr-CH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Glycan Space Industries LLC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Glycan Industries LLC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https://glycanspacexr-agency.com/</a:t>
            </a:r>
            <a:endParaRPr lang="en-US" sz="1400" b="1" u="sng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3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https://space-debris-remediation.com</a:t>
            </a:r>
            <a:endParaRPr lang="fr-CH" sz="13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32" name="Picture 8" descr="Space Mining: The Challenge of Governing Future Mining Frontiers - MMTA">
            <a:extLst>
              <a:ext uri="{FF2B5EF4-FFF2-40B4-BE49-F238E27FC236}">
                <a16:creationId xmlns:a16="http://schemas.microsoft.com/office/drawing/2014/main" id="{D544AF4A-3C05-0387-F86B-765189507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189" y="1277920"/>
            <a:ext cx="2963969" cy="146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9C4FBF9-C81D-66EA-7D7B-8D5255BC323B}"/>
              </a:ext>
            </a:extLst>
          </p:cNvPr>
          <p:cNvSpPr txBox="1"/>
          <p:nvPr/>
        </p:nvSpPr>
        <p:spPr>
          <a:xfrm>
            <a:off x="7885952" y="2977304"/>
            <a:ext cx="2950445" cy="3111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Author of the note</a:t>
            </a:r>
          </a:p>
          <a:p>
            <a:pPr>
              <a:lnSpc>
                <a:spcPct val="90000"/>
              </a:lnSpc>
            </a:pPr>
            <a:endParaRPr lang="en-US" sz="1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Prof. Dr. Christian Daniel Assoun physicist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CEO President of Glycan Space LLC</a:t>
            </a:r>
            <a:endParaRPr lang="fr-CH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Presenter of the note</a:t>
            </a:r>
          </a:p>
          <a:p>
            <a:pPr>
              <a:lnSpc>
                <a:spcPct val="90000"/>
              </a:lnSpc>
            </a:pPr>
            <a:endParaRPr lang="en-US" sz="15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Geerlin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1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John Offereins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CFO of Glycan Space Industries LLC</a:t>
            </a:r>
          </a:p>
          <a:p>
            <a:pPr>
              <a:lnSpc>
                <a:spcPct val="90000"/>
              </a:lnSpc>
            </a:pPr>
            <a:r>
              <a:rPr lang="fr-CH" sz="1500" dirty="0">
                <a:latin typeface="Calibri" panose="020F0502020204030204" pitchFamily="34" charset="0"/>
                <a:cs typeface="Calibri" panose="020F0502020204030204" pitchFamily="34" charset="0"/>
              </a:rPr>
              <a:t>Vice </a:t>
            </a:r>
            <a:r>
              <a:rPr lang="fr-CH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President</a:t>
            </a:r>
            <a:endParaRPr lang="fr-CH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de-CH" sz="1500" u="sng" kern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gjo-cfo@glycangroup.com</a:t>
            </a:r>
            <a:endParaRPr lang="de-CH" sz="1500" u="sng" kern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+ 31 651 66 46 38  (</a:t>
            </a:r>
            <a:r>
              <a:rPr lang="fr-FR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Netherlands</a:t>
            </a:r>
            <a:r>
              <a:rPr lang="fr-FR" sz="15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CH" sz="1500" dirty="0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3BA6EDA7-7166-0077-F75A-4C64417F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1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17229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E5E388D-0F85-4EDA-A59C-C4E14987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MONTE CARLO EXPECTATIONS and similar tools.</a:t>
            </a:r>
            <a:endParaRPr lang="fr-CH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DDCB8-8A8E-FA10-7B1C-8DA195CB5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Density operators</a:t>
            </a:r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lead to the understanding of other states of matter and to its modeling.</a:t>
            </a:r>
            <a:endParaRPr lang="fr-CH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complex configurations will have to call upon predictive tools which are still nascent, such as QMC Quantum Monte Carlo Hybrid quantum forms.</a:t>
            </a:r>
            <a:endParaRPr lang="fr-CH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dilution of the entropy of the Hamiltonian operator of annihilation and operator of creation which will generate a Negentropy Hamiltonian the only one possible allowing to consider spatiotemporal modifications which can use among others the means of which EM drive.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trivial that such an approach in quantum physics of space-time, will make it possible to remove the conceptual barriers of classical physics, but also to consider time as a material entity possessing a unit mass, time will become an entity in a concrete plasma state.</a:t>
            </a:r>
            <a:endParaRPr lang="fr-CH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NASA-IARPA-DARPA-NIAC- is encouraging last month the development of NEW PHYSICS approach (disruptive concepts and experiments) QUANTUM TIME MECHANICS ( Prof Lee </a:t>
            </a:r>
            <a:r>
              <a:rPr lang="en-US" sz="5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Smolens</a:t>
            </a:r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example)(PERIMETER INSTITUTE)</a:t>
            </a:r>
            <a:endParaRPr lang="fr-CH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QIM BOOK ( extract) Quantum Intronic Medicine cited in this note( Dr </a:t>
            </a:r>
            <a:r>
              <a:rPr lang="en-US" sz="5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C.D.Assoun</a:t>
            </a:r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4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https://silicon-g57.us/wp-content/uploads/2019/08/QIM-CDA-PDF-ENGLISH-082019-FINAL.pdf</a:t>
            </a:r>
            <a:endParaRPr lang="en-US" sz="4800" u="sng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Crystal (mainly used for QUBIT research and nano-experiments as well as (Quantum Computing on EARTH )</a:t>
            </a:r>
            <a:endParaRPr lang="fr-CH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300" u="sng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13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H" sz="13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103E61-3B32-4470-2B3B-58CAF997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10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9337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E5E388D-0F85-4EDA-A59C-C4E14987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88908"/>
            <a:ext cx="10058400" cy="1450757"/>
          </a:xfrm>
        </p:spPr>
        <p:txBody>
          <a:bodyPr rtlCol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PLANETS  description – kinetics - composition </a:t>
            </a:r>
            <a:b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(life duration )Moon, Moons</a:t>
            </a: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H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DDCB8-8A8E-FA10-7B1C-8DA195CB5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660" y="2319957"/>
            <a:ext cx="10722543" cy="376089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SOLAR 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radiation ( life duration) – negentropy tools in order to change the life of termination of SUN.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Solar crown in order to reinject negentropic operators in the nucleus of the Sun.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PROGRAM</a:t>
            </a:r>
            <a:endParaRPr lang="fr-CH" sz="1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GENESIS program might be applied to several objects in our Solar System which are apparently without internal NUCLEUS  radiative activity 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GRAVITY  fields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are major studies for cosmogonic research and anti-gravity propulsion.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PROBLEM TO SOLVE IN THE MINING SPACE INDUSTRIES</a:t>
            </a:r>
            <a:endParaRPr lang="fr-CH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MAINLY in ASTEROIDS BELTS or extracted from MARS-MOON-Moons-PLANETS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8D656-C503-96A7-DCE8-F6AAB3836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11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11656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E5E388D-0F85-4EDA-A59C-C4E14987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88908"/>
            <a:ext cx="10058400" cy="1450757"/>
          </a:xfrm>
        </p:spPr>
        <p:txBody>
          <a:bodyPr rtlCol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PLANETS  description – kinetics - composition </a:t>
            </a:r>
            <a:b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(life duration ) Moon, Moons</a:t>
            </a: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H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DDCB8-8A8E-FA10-7B1C-8DA195CB5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783" y="2262205"/>
            <a:ext cx="10722543" cy="3760891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 2035-2045 it will be necessary to consider seriously the distance </a:t>
            </a:r>
            <a:r>
              <a:rPr lang="en-US" sz="27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 the mine and the final place</a:t>
            </a:r>
            <a:r>
              <a:rPr lang="en-US" sz="2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order to utilize minerals or refined metals included PMGs-Rare Earth-Helium-water on EARTH or others planets of the Solar System.</a:t>
            </a:r>
            <a:endParaRPr lang="fr-CH" sz="2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space carriers must be able to take off from mines and above all be success full with the re-entry on Earth or others objects or planets. </a:t>
            </a:r>
            <a:endParaRPr lang="fr-CH" sz="2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GRAVITY fields </a:t>
            </a:r>
            <a:endParaRPr lang="fr-CH" sz="2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Prominent studies for cosmogonic research and anti-gravity propulsion</a:t>
            </a:r>
            <a:r>
              <a:rPr lang="en-US" sz="270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H" sz="2700" u="none" strike="noStrik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PROBLEM TO SOLVE IN THE MINING SPACE INDUSTRIES</a:t>
            </a:r>
            <a:endParaRPr lang="fr-CH" sz="2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space carriers must be able to take off from mines and </a:t>
            </a:r>
            <a:r>
              <a:rPr lang="en-US" sz="27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above all</a:t>
            </a:r>
            <a:r>
              <a:rPr lang="en-US" sz="2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successful with the re-entry on Earth or other objects or planets.</a:t>
            </a:r>
            <a:endParaRPr lang="fr-CH" sz="2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obliges the mining and logistics industries to have powerful carriers with at least 60-100-300 tons of payload, and resistant to Re-ENTRY thermal shocks.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mining industry based on the capacity of Glycan Space Industries LLC's PERT program will have to benefit from powerful financing.</a:t>
            </a:r>
            <a:endParaRPr lang="fr-CH" sz="2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67621-390B-005A-46BD-716826D1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12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83729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E5E388D-0F85-4EDA-A59C-C4E14987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56553"/>
            <a:ext cx="10058400" cy="1263404"/>
          </a:xfrm>
        </p:spPr>
        <p:txBody>
          <a:bodyPr rtlCol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PLANETS  description – kinetics - composition </a:t>
            </a:r>
            <a:b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(life duration ) Moon, Moons</a:t>
            </a: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H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DDCB8-8A8E-FA10-7B1C-8DA195CB5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533" y="2319957"/>
            <a:ext cx="10722543" cy="376089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transporters will have to have a special geometry for attacking the local atmospheric layers (including the Earth) and contain MGD-MHD devices which will transform the thermo-kinetics  energy of the re-entry into electricity and provide radiative transfer opposing thermal shocks of the re-entry</a:t>
            </a:r>
            <a:r>
              <a:rPr lang="en-US" sz="14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.(patent writing)</a:t>
            </a:r>
            <a:endParaRPr lang="fr-CH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Depending on each nature of planetary atmosphere the MHD-MGD conditions will be different.</a:t>
            </a:r>
            <a:endParaRPr lang="fr-CH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conveyor(carrier) could be equipped with a source of hydrogen avoiding the violent phenomena of peroxidation of the metal of the structure of the conveyor(carrier).</a:t>
            </a:r>
            <a:endParaRPr lang="fr-CH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in this perspective of mining exploitation and logistics it will be essential to create new alloys</a:t>
            </a:r>
            <a:endParaRPr lang="fr-CH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industry of new industrial alloys will constitute a very important part of this mining industry in the solar system and its spinoffs.</a:t>
            </a:r>
            <a:endParaRPr lang="fr-CH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Indeed the new alloys will become an essential part of the space adventure in the solar system and beyond.</a:t>
            </a:r>
            <a:endParaRPr lang="fr-CH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Conventional alloys will no longer be used much except internally on objects like Earth</a:t>
            </a:r>
            <a:r>
              <a:rPr lang="en-US" sz="18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r-CH" sz="2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0FDDF-B587-27E4-65F1-163B45BBD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13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67650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E5E388D-0F85-4EDA-A59C-C4E14987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56553"/>
            <a:ext cx="10058400" cy="1263404"/>
          </a:xfrm>
        </p:spPr>
        <p:txBody>
          <a:bodyPr rtlCol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PLANETS  description – kinetics - composition </a:t>
            </a:r>
            <a:b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(life duration ) Moon, Moons</a:t>
            </a: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H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DDCB8-8A8E-FA10-7B1C-8DA195CB5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158" y="2300975"/>
            <a:ext cx="10586185" cy="376089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ET space and deep space the alloys will have to be interactive and adapt to thermal and radiative stress, including producing magnetic fields and electric power, but also serving as a receiver of electromagnetic waves for close communications between carriers and planets.</a:t>
            </a:r>
            <a:endParaRPr lang="fr-CH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development of these new industries will require an investment of the order of several trillions US$ but the ROI (Return On Investment) might be a several</a:t>
            </a:r>
            <a:r>
              <a:rPr lang="en-US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Scaling up to Tr$ 100 semi-empirical values.</a:t>
            </a:r>
            <a:endParaRPr lang="en-US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3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3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r-CH" sz="2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74760-030E-29E5-E6B5-7E4C6D34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14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891370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E5E388D-0F85-4EDA-A59C-C4E14987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56553"/>
            <a:ext cx="10058400" cy="1263404"/>
          </a:xfrm>
        </p:spPr>
        <p:txBody>
          <a:bodyPr rtlCol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Scaling up to Tr$ 100 semi-empirical values</a:t>
            </a: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H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DDCB8-8A8E-FA10-7B1C-8DA195CB5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39" y="2146702"/>
            <a:ext cx="10722543" cy="376089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summarize:</a:t>
            </a:r>
            <a:endParaRPr lang="fr-CH" sz="15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Manufacture of transport vehicles equipped with anti-thermal and counter-kinetics systems for attacking terrestrial and extraterrestrial atmospheric layers (RE-ENTRY).</a:t>
            </a:r>
            <a:endParaRPr lang="fr-CH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 of new alloys applicable throughout the solar system and beyond.</a:t>
            </a:r>
            <a:endParaRPr lang="fr-CH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Interactive Engines (MGD-MHD)</a:t>
            </a:r>
            <a:endParaRPr lang="fr-CH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en-US" sz="13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PERT method (on planets, MOON -Moons, and asteroids) to produce important quantities of water essential for colonization and orbital chemical industries (artificial gravity)- (Complementary patent writing)</a:t>
            </a:r>
            <a:endParaRPr lang="fr-CH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Elaboration of large structures for ORBITAL STATIONS and for colonization</a:t>
            </a:r>
            <a:endParaRPr lang="fr-CH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alloys for the clean nuclear industry NUCLEAR FUSION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r-CH" sz="27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4B166-0307-C03D-5000-E51001248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15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97548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E5E388D-0F85-4EDA-A59C-C4E14987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56553"/>
            <a:ext cx="10058400" cy="1263404"/>
          </a:xfrm>
        </p:spPr>
        <p:txBody>
          <a:bodyPr rtlCol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3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Scaling up to Tr$ 100 semi-empirical values</a:t>
            </a: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H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D105FE-3529-E663-C7BF-D6697A7CFF7C}"/>
              </a:ext>
            </a:extLst>
          </p:cNvPr>
          <p:cNvSpPr txBox="1"/>
          <p:nvPr/>
        </p:nvSpPr>
        <p:spPr>
          <a:xfrm>
            <a:off x="664143" y="2077596"/>
            <a:ext cx="10838046" cy="2961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use of 3He-( and isotopes of HYDROGEN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 Tritium-    DEUTERIUM 1D 2-)</a:t>
            </a:r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of </a:t>
            </a:r>
            <a:r>
              <a:rPr lang="en-US" sz="1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strategic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isotopes( CRYO-ENGINEERING) 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Extraterrestrial Mining and REFINING(PERT PROGRAM)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 empirical ROI - 100 $Tr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solar system  included belts of asteroids according to ARTEMIS and 16-psychee programs NASA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QUANTUM COMPUTING is the decoherence on EARTH is solved, this successful adventure will come from DEEP SPACE.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ROBOTICS  50 $Tr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  ( ARTIFICIAL INTELLIGENCE)  will take a great place in the space industries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E9A3713-E72A-45D4-6922-A7C82455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16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52604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E5E388D-0F85-4EDA-A59C-C4E14987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56553"/>
            <a:ext cx="10058400" cy="1263404"/>
          </a:xfrm>
        </p:spPr>
        <p:txBody>
          <a:bodyPr rtlCol="0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H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D105FE-3529-E663-C7BF-D6697A7CFF7C}"/>
              </a:ext>
            </a:extLst>
          </p:cNvPr>
          <p:cNvSpPr txBox="1"/>
          <p:nvPr/>
        </p:nvSpPr>
        <p:spPr>
          <a:xfrm>
            <a:off x="664143" y="2077596"/>
            <a:ext cx="10838046" cy="3504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2040  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plan of colonization will be associated to one or several HELIOTORR STATION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ANTI-GRAVITATIONAL MOTORS ( PROPULSION -for carriers)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ROI  100$Tr  might be much more because will change forever our aeronautics and space trips in Solar System and beyond.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2050  COLONIZATION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BANKING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banking system will start in a new era and might create a new space currency base on strategic resources including metals and isotopes of rare gases- and opening the way of SPACE INTELLIGENCY in the Solar System and beyond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SPACE and ARTIFICIAL INTELLIGENCY might create a new quantum medicine with new tools and drugs and genetics  elaborated in deep space. ( HELIOTORR STATIONS).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re 8">
            <a:extLst>
              <a:ext uri="{FF2B5EF4-FFF2-40B4-BE49-F238E27FC236}">
                <a16:creationId xmlns:a16="http://schemas.microsoft.com/office/drawing/2014/main" id="{5CC4D9E8-8611-1751-B694-F454753A93E3}"/>
              </a:ext>
            </a:extLst>
          </p:cNvPr>
          <p:cNvSpPr txBox="1">
            <a:spLocks/>
          </p:cNvSpPr>
          <p:nvPr/>
        </p:nvSpPr>
        <p:spPr>
          <a:xfrm>
            <a:off x="1066800" y="935373"/>
            <a:ext cx="10058400" cy="12634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ORBITAL STATIONS HELIOTORR   </a:t>
            </a:r>
            <a:endParaRPr lang="fr-CH" sz="49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br>
              <a:rPr lang="fr-CH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CH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H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FA0C2-5A82-31D0-D36D-4D9724021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17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717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DE5E388D-0F85-4EDA-A59C-C4E14987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56553"/>
            <a:ext cx="10058400" cy="1263404"/>
          </a:xfrm>
        </p:spPr>
        <p:txBody>
          <a:bodyPr rtlCol="0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H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D105FE-3529-E663-C7BF-D6697A7CFF7C}"/>
              </a:ext>
            </a:extLst>
          </p:cNvPr>
          <p:cNvSpPr txBox="1"/>
          <p:nvPr/>
        </p:nvSpPr>
        <p:spPr>
          <a:xfrm>
            <a:off x="676977" y="2077596"/>
            <a:ext cx="10838046" cy="3228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PRELIMINARY CONCLUSION</a:t>
            </a:r>
            <a:endParaRPr lang="fr-C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 Patent Valuation  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$ BN  minimum 30-40 $BN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we can consider and apply 5% of the market using PERT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SIZE OF THE MARKET (SOLAR SYSTEM)   multi $Tr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market is considerable we can only extend the calculation to MOON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MARS we must wait all information coming from PERSEVERANCE  and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PROBES for other planets and moons.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space industry in our Solar System is directly linked to our capabilities to built robotics and protect human from cosmic radiation.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re 8">
            <a:extLst>
              <a:ext uri="{FF2B5EF4-FFF2-40B4-BE49-F238E27FC236}">
                <a16:creationId xmlns:a16="http://schemas.microsoft.com/office/drawing/2014/main" id="{5CC4D9E8-8611-1751-B694-F454753A93E3}"/>
              </a:ext>
            </a:extLst>
          </p:cNvPr>
          <p:cNvSpPr txBox="1">
            <a:spLocks/>
          </p:cNvSpPr>
          <p:nvPr/>
        </p:nvSpPr>
        <p:spPr>
          <a:xfrm>
            <a:off x="1066800" y="935373"/>
            <a:ext cx="10058400" cy="12634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ORBITAL STATIONS HELIOTORR   </a:t>
            </a:r>
            <a:endParaRPr lang="fr-CH" sz="49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br>
              <a:rPr lang="fr-CH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CH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H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4A138-24AC-C13A-4976-E80483A9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18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6116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669EBB9-48E5-A37E-B8C0-2054A4C81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62" y="1885125"/>
            <a:ext cx="3718271" cy="2093975"/>
          </a:xfrm>
        </p:spPr>
        <p:txBody>
          <a:bodyPr>
            <a:normAutofit/>
          </a:bodyPr>
          <a:lstStyle/>
          <a:p>
            <a:pPr algn="ctr"/>
            <a:r>
              <a:rPr lang="fr-FR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PATENT VALUATION and</a:t>
            </a:r>
            <a:br>
              <a:rPr lang="fr-FR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FR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Solar System </a:t>
            </a:r>
            <a:r>
              <a:rPr lang="fr-FR" sz="2800" b="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Market</a:t>
            </a:r>
            <a:br>
              <a:rPr lang="fr-FR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FR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At first </a:t>
            </a:r>
            <a:r>
              <a:rPr lang="fr-FR" sz="2800" b="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glance</a:t>
            </a:r>
            <a:br>
              <a:rPr lang="fr-FR" sz="2800" dirty="0"/>
            </a:br>
            <a:endParaRPr lang="fr-CH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C2849-24B7-2654-7E25-9B2C7D9FE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66942"/>
            <a:ext cx="5407172" cy="3977366"/>
          </a:xfrm>
        </p:spPr>
        <p:txBody>
          <a:bodyPr/>
          <a:lstStyle/>
          <a:p>
            <a:r>
              <a:rPr lang="fr-FR" sz="2200" dirty="0"/>
              <a:t>Important notice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 numbers regarding space Market and patent valuation are considered as semi-empirical values.</a:t>
            </a:r>
            <a:endParaRPr lang="fr-CH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 of the Solar Market are delivered without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eturn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nvestment) because at present we do not include the futures disruptive techniques applied, as well in Mining and Refining and PROPULSION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developed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 major actors in the space industries as well as 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NASA-JPL-LOCKHEED MARTIN-IARPA-DARPA-DoD-Astrophysicists-Chemists-Physicists, Glycan Space Industries and partners.</a:t>
            </a:r>
            <a:endParaRPr lang="fr-F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FR" dirty="0"/>
          </a:p>
          <a:p>
            <a:endParaRPr lang="fr-CH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7B39AAD-062A-E84F-9DDF-9B8D19BF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pPr rtl="0"/>
              <a:t>2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5670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>
            <a:normAutofit/>
          </a:bodyPr>
          <a:lstStyle/>
          <a:p>
            <a:pPr rtl="0"/>
            <a:r>
              <a:rPr lang="fr-FR" dirty="0"/>
              <a:t>PERT PATENT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227CD-FC1A-3A63-CA2F-8400C377B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7" y="2108201"/>
            <a:ext cx="10266391" cy="3760891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 : P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lasma for </a:t>
            </a: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xtraterrestrial </a:t>
            </a: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esources and applied </a:t>
            </a: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echnologies (Space Debris Remediation-Mining and Refining)</a:t>
            </a:r>
            <a:endParaRPr lang="fr-CH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US" sz="1200" u="sng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https://glycanspacexr-agency.com/extraterrestrial-mining-and-refining/</a:t>
            </a:r>
            <a:endParaRPr lang="fr-CH" sz="12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r>
              <a:rPr lang="en-US" sz="1200" u="sng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ttps://glycanspacexr-agency.com/businesses-plans-abstracts/</a:t>
            </a:r>
            <a:endParaRPr lang="fr-CH" sz="12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https://glycan-shop.com/wp-content/uploads/2020/10/PatentValuation_-JUNE_2020.pdf</a:t>
            </a:r>
            <a:endParaRPr lang="fr-CH" sz="12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Solar Market and resources</a:t>
            </a:r>
          </a:p>
          <a:p>
            <a:pPr marL="0" indent="0">
              <a:buNone/>
            </a:pPr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https://glycanspacexr-agency.com/strategic-resources/</a:t>
            </a:r>
            <a:endParaRPr lang="fr-CH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MOON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immediate target ( FUEL  WATER H20  ) and 3 He4 - HELIUM isotope</a:t>
            </a:r>
          </a:p>
          <a:p>
            <a:pPr marL="0" indent="0">
              <a:buNone/>
            </a:pPr>
            <a:r>
              <a:rPr lang="en-US" sz="13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gle.com/search?q=moon+space+market+for+water&amp;rlz=1C1CHZN_frCH1021CH1021&amp;ei=riJyZPWYBsuM9u8P74ijkA8&amp;ved=0ahUKEwj1p7SN6ZX_AhVLhv0HHW_ECPIQ4dUDCA8&amp;uact=5&amp;oq=moon+space+market+for+water&amp;gs_lcp=Cgxnd3Mtd2l6LXNlcnAQAzIKCAAQRxDWBBCwAzIKCAAQRxDWBBCwAzIKCAAQRxDWBBCwAzIKCAAQRxDWBBCwAzIKCAAQRxDWBBCwAzIKCAAQRxDWBBCwAzIKCAAQRxDWBBCwAzIKCAAQRxDWBBCwA0oECEEYAFAAWABgvAxoAXABeACAAQCIAQCSAQCYAQDAAQHIAQg&amp;sclient=gws-wiz-serp</a:t>
            </a:r>
            <a:endParaRPr lang="en-US" sz="1300" u="sng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H" sz="13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CCF72C-A0C1-5AE9-D5CD-89D09D2D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3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9633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 28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8146B020-2B12-4533-AB98-A078339B3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832" y="112754"/>
            <a:ext cx="3238274" cy="147388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8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He4   HELIUM</a:t>
            </a:r>
            <a:endParaRPr lang="fr-CH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0A5CF6-407C-4691-8122-49DF69D00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927" y="2633962"/>
            <a:ext cx="2834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F3D22D53-586E-4F80-B549-03B4A942D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33962"/>
            <a:ext cx="2933196" cy="3311766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Size market several $ Tr :</a:t>
            </a:r>
            <a:endParaRPr lang="fr-CH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b="1" dirty="0">
              <a:solidFill>
                <a:srgbClr val="2F549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b="1" dirty="0">
              <a:solidFill>
                <a:srgbClr val="2F549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omment:</a:t>
            </a:r>
            <a:endParaRPr lang="fr-CH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fr-FR" dirty="0">
              <a:latin typeface="+mj-lt"/>
            </a:endParaRPr>
          </a:p>
          <a:p>
            <a:pPr marL="0" indent="0" rtl="0">
              <a:buNone/>
            </a:pPr>
            <a:endParaRPr lang="fr-FR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598ACF-12BC-8AE1-2708-D055ABBA4A12}"/>
              </a:ext>
            </a:extLst>
          </p:cNvPr>
          <p:cNvSpPr txBox="1"/>
          <p:nvPr/>
        </p:nvSpPr>
        <p:spPr>
          <a:xfrm>
            <a:off x="4100362" y="2551837"/>
            <a:ext cx="737232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google.com/search?q=3+Helium+moon+market&amp;rlz=1C1CHZN_frCH1021CH1021&amp;ei=VSRyZNGLFIyJ9u8PvK6tgAI&amp;ved=0ahUKEwiRipzX6pX_AhWMhP0HHTxXCyAQ4dUDCA8&amp;uact=5&amp;oq=3+Helium+moon+market&amp;gs_lcp=Cgxnd3Mtd2l6LXNlcnAQAzIFCCEQoAE6BwghEKABEAo6BAghEBU6DwguEAMQjwEQ6gIQtAIYAToPCAAQAxCPARDqAhC0AhgBOggILhCKBRCxAzoLCC4QgAQQsQMQ1AI6BQgAEIAEOgsILhCABBDHARCvAToOCC4QgAQQsQMQxwEQ0QM6CAguEIAEENQCOhYILhCKBRCxAxCXBRDcBBDeBBDgBBgCOgsILhCvARDHARCABDoLCC4QigUQsQMQgwE6BAgAEAM6BQguEIAEOhMILhCABBCXBRDcBBDeBBDgBBgCOgYIABAWEB46CAgAEBYQHhAKOgsIABAWEB4Q8QQQCjoJCAAQDRATEIAEOggIABAeEA0QEzoKCAAQFhAeEBMQCjoICAAQFhAeEBM6CAgAEAgQHhANOgYIABAIEB46BQgAEKIEOggIIRAWEB4QHUoECEEYAVDrBlifjwJgypkCaAJwAHgEgAG4B4gBvjmSAQ44LjE1LjIuMS4xLjAuNJgBAKABAbABCMABAdoBBAgBGAraAQYIAhABGBQ&amp;sclient=gws-wiz-ser</a:t>
            </a:r>
            <a:endParaRPr lang="fr-CH" sz="12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BA6FF2-1A41-2B1C-BFCF-1049144535BE}"/>
              </a:ext>
            </a:extLst>
          </p:cNvPr>
          <p:cNvSpPr txBox="1"/>
          <p:nvPr/>
        </p:nvSpPr>
        <p:spPr>
          <a:xfrm>
            <a:off x="4119779" y="4385512"/>
            <a:ext cx="7372323" cy="2483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Helium is considered as the best candidate for the CLEAN nuclear  Fusion but also to be in  association with NUCLEAR PROPULSION.</a:t>
            </a:r>
            <a:endParaRPr lang="fr-CH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 isotopes from Uranium or Thorium has been considered with low performance and important contamination for space ships and Robots or human.</a:t>
            </a:r>
          </a:p>
          <a:p>
            <a:endParaRPr 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the isotopes over the N/Z stability </a:t>
            </a:r>
            <a:endParaRPr lang="fr-CH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https://glycanspacexr-agency.com/nuclear-physics/</a:t>
            </a:r>
            <a:endParaRPr lang="fr-CH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https://chem.libretexts.org/Bookshelves/Physical_and_Theoretical_Chemistry_Textbook_Maps/Supplemental_Modules_(Physical_and_Theoretical_Chemistry)/Nuclear_Chemistry/Nuclear_Energetics_and_Stability/Nuclear_Magic_Numbers</a:t>
            </a:r>
            <a:endParaRPr lang="fr-CH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20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0C8A67E-2BEF-EA0A-7DFD-1002C31A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pPr rtl="0"/>
              <a:t>4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89322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 28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Connecteur droit 30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32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8B72B13-069B-4F8A-9437-FA58C3F1D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50" y="102949"/>
            <a:ext cx="3697683" cy="1960234"/>
          </a:xfr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en-US" sz="38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He4 </a:t>
            </a:r>
            <a:endParaRPr lang="fr-FR" sz="3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0" name="Connecteur droit 34">
            <a:extLst>
              <a:ext uri="{FF2B5EF4-FFF2-40B4-BE49-F238E27FC236}">
                <a16:creationId xmlns:a16="http://schemas.microsoft.com/office/drawing/2014/main" id="{5A0A5CF6-407C-4691-8122-49DF69D00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927" y="2633962"/>
            <a:ext cx="2834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281D70C-EE29-493E-838C-890184A02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5" y="3204742"/>
            <a:ext cx="3084844" cy="3311766"/>
          </a:xfrm>
        </p:spPr>
        <p:txBody>
          <a:bodyPr vert="horz" lIns="0" tIns="45720" rIns="0" bIns="45720" rtlCol="0">
            <a:normAutofit/>
          </a:bodyPr>
          <a:lstStyle/>
          <a:p>
            <a:pPr rtl="0"/>
            <a:endParaRPr lang="fr-FR" dirty="0">
              <a:latin typeface="+mj-lt"/>
            </a:endParaRPr>
          </a:p>
          <a:p>
            <a:pPr rtl="0"/>
            <a:endParaRPr lang="fr-FR" dirty="0">
              <a:latin typeface="+mj-lt"/>
            </a:endParaRPr>
          </a:p>
          <a:p>
            <a:pPr rtl="0"/>
            <a:endParaRPr lang="fr-FR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Size market several  $Tr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PERT Plasma tool</a:t>
            </a:r>
            <a:endParaRPr lang="fr-CH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F95893-A55D-3479-F385-07B2E9A4BB58}"/>
              </a:ext>
            </a:extLst>
          </p:cNvPr>
          <p:cNvSpPr txBox="1"/>
          <p:nvPr/>
        </p:nvSpPr>
        <p:spPr>
          <a:xfrm>
            <a:off x="4200556" y="1227104"/>
            <a:ext cx="7335872" cy="5048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3He4 will be produced by mass spectrometry techniques  but with spectrometers tools  installed</a:t>
            </a:r>
            <a:r>
              <a:rPr lang="en-US" sz="12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Moon but the ideal place might be deep space or into HELIOTORR Station (Glycan Space Industries)</a:t>
            </a:r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3m-100 meters size( Glycan Space industries ) Patent application pending.</a:t>
            </a:r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Moon might be the 3 He RESERVE for future missions to MARS and other planets or their moons.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Indeed the reserve will be sold to  Space community and used by Glycan Space Industries space propulsion and space ships or mining or refining transportation.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All these internal considerations might lead to important numbers assigned to Moon space market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FIELDS TO BE DEVELOPED   MINING and REFINING ( PERT</a:t>
            </a:r>
            <a: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REGOLITHs    production on WATER-OXYGEN-GLASSES-special alloys-large structures for colonization and protection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https://glycanspacexr-agency.com/isru-xr-spaci-ii-iii/</a:t>
            </a:r>
            <a:endParaRPr lang="fr-CH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rgbClr val="2F549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1F3C9A-88FC-8BD1-4885-6DBBE0A2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pPr rtl="0"/>
              <a:t>5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2572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8B72B13-069B-4F8A-9437-FA58C3F1D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50" y="102949"/>
            <a:ext cx="3697683" cy="1960234"/>
          </a:xfr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en-US" sz="38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He4 </a:t>
            </a:r>
            <a:endParaRPr lang="fr-FR" sz="3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F95893-A55D-3479-F385-07B2E9A4BB58}"/>
              </a:ext>
            </a:extLst>
          </p:cNvPr>
          <p:cNvSpPr txBox="1"/>
          <p:nvPr/>
        </p:nvSpPr>
        <p:spPr>
          <a:xfrm>
            <a:off x="4127817" y="406206"/>
            <a:ext cx="7335872" cy="581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rgbClr val="2F549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CAB7B0-B955-29B8-C6E4-2275F026027E}"/>
              </a:ext>
            </a:extLst>
          </p:cNvPr>
          <p:cNvSpPr txBox="1"/>
          <p:nvPr/>
        </p:nvSpPr>
        <p:spPr>
          <a:xfrm>
            <a:off x="4088133" y="1644537"/>
            <a:ext cx="7463604" cy="3226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MINERALS    classic isotopes included BORON and 32 SILICON and for power supply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SUN )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PMGs Precious metals or similar  include Gold-Iridium-Osmium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LANTHANIDES ( Rare Earth )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 ALLOYS   for nuclear walls and nuclear propulsion.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Disruptive experiments for new state of matter</a:t>
            </a:r>
            <a:endParaRPr lang="fr-CH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the preliminary alloys have to be generated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https://glycanspacexr-agency.com/vacuum-crystal-plasma-state-11th/</a:t>
            </a:r>
            <a:endParaRPr lang="fr-CH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FDED148-0374-F76A-0F14-B8C99A27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pPr rtl="0"/>
              <a:t>6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48845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4613E22E-01DB-414D-9831-64C0E2A8B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3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 SPACE RESOURCES - ASTEROIDS  different BELTS</a:t>
            </a:r>
            <a:endParaRPr lang="fr-CH" sz="33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B7C42-CD98-92CE-CC38-FFDC8FD43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285" y="2079325"/>
            <a:ext cx="10866922" cy="376089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https://glycanspacexr-agency.com/docs/niac_2016_phasei_dunn_projectrama_tagged.pdf</a:t>
            </a:r>
            <a:endParaRPr lang="fr-CH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PSYCHE- others- (ASTERANK source )</a:t>
            </a:r>
            <a:endParaRPr lang="fr-CH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huge value of PSYCHE is scientifically linked to our degree of plasma propulsion motors.</a:t>
            </a:r>
            <a:endParaRPr lang="fr-CH" sz="1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Included with disruptive technologies(anti-gravity) developed in secrecy in National labs or in scientific corporates, in order to take the control of large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asteroids and also to organize near the asteroids with HELIOTORR stations the refining of the precious or strategic metals</a:t>
            </a:r>
            <a:r>
              <a:rPr lang="en-US" sz="16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https://scontent-zrh1-1.xx.fbcdn.net/v/t1.64359/86464770_106517967606133_1323379204577820672_n.jpg?_nc_cat=104&amp;ccb=1-7&amp;_nc_sid=09cbfe&amp;_nc_ohc=bMQUsn9_bgcAX9wAI5O&amp;_nc_ht=scontent-zrh11.xx&amp;oh=00_AfB_tGz_ghRhoIC0vMenjMWcPQLcSa43Ighjcxaj_hBo0Q&amp;oe=64999094</a:t>
            </a:r>
            <a:endParaRPr lang="fr-CH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https://www.smithsonianmag.com/smart-news/asteroid-16-psyche-may-be-worth-more-than-planet-earth-at-10-quintillion-in-fine-metals-180979303/</a:t>
            </a:r>
            <a:endParaRPr lang="fr-CH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CC8F4-07D2-8A20-384C-846D2D00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7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81605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B5BA7203-E18A-4594-9991-EFE3B8E4D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Ref.</a:t>
            </a:r>
            <a:endParaRPr lang="fr-CH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13A5-BB68-BDAA-7008-12D18DAC3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https://space-economy.esa.int/article/119/pwcs-lunar-market-assessment-market-trends-and-challenges-in-the-development-of-a-lunar-economy</a:t>
            </a:r>
            <a:r>
              <a:rPr lang="en-US" sz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endParaRPr lang="fr-CH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https://www.nsr.com/nsr-developing-moon-market-propelled-by-250-missions-and-105-billion-in-revenue-through-decade/</a:t>
            </a:r>
            <a:endParaRPr lang="fr-CH" sz="1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19899-A6B9-87AD-F499-54CB8306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8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8420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67CC78E1-629B-4981-BA25-E8F061C4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MONTE CARLO EXPECTATIONS and similar tools.</a:t>
            </a:r>
            <a:endParaRPr lang="fr-CH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B5B73-2BA3-A3BD-DE32-72BFB895D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CH" sz="3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DISRUPTIVE NOTE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formalism of quantum mechanics and references can be found or added to this short note if required, because there are plenty of files.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mathematical expectations deriving from the use of linear algorithms (Monte Carlo or similar ) are applicable in the short and </a:t>
            </a:r>
            <a:r>
              <a:rPr lang="en-US" sz="3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medium term only.</a:t>
            </a:r>
            <a:endParaRPr lang="fr-CH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periods covering more than ten of years it is necessary to introduce industrial exploitation variables into the Solar System-(IA Intangible assets (PATENTS)</a:t>
            </a:r>
            <a:endParaRPr lang="fr-CH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Beyond the solar system, the applicable laws will be semi-empirical, which does not mean that they are inaccurate, but are part of an adjustment modeling of variables (industrial-geochemical-astrophysical-spatial-and kinetic ( radiative, magnetic and electromagnetic - (motion of our solar system (SS) in our galaxy)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250 kms-1 - Earth 30 kms-1).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consequences of these variables will be crucial because they will condition the colonization in the Galaxy and in the solar system-and beyond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trivial that these calculations will need to be supported by AI Artificial Intelligence and therefore Quantum-like Algorithms - including non-degenerate Qubits not subject to decoherence.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7D6AE-5F58-B9E9-C26B-A86D0AB1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fr-FR" noProof="0" smtClean="0"/>
              <a:t>9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44687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466_TF33476885.potx" id="{828779D0-991D-4CAF-9A89-677F35729FAB}" vid="{7A5B457E-5FBC-449A-898B-7890F2C2086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classique pour réunion générale d'entreprise</Template>
  <TotalTime>336</TotalTime>
  <Words>2389</Words>
  <Application>Microsoft Office PowerPoint</Application>
  <PresentationFormat>Grand écran</PresentationFormat>
  <Paragraphs>221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Abadi</vt:lpstr>
      <vt:lpstr>Calibri</vt:lpstr>
      <vt:lpstr>Calibri Light</vt:lpstr>
      <vt:lpstr>Wingdings</vt:lpstr>
      <vt:lpstr>RetrospectVTI</vt:lpstr>
      <vt:lpstr>  SPACE MARKET VALUE 2030-2040-2050 3$TR TO 300$TR or  more SOLAR SYSTEM and beyond  UPDATE MAY 2023 </vt:lpstr>
      <vt:lpstr>PATENT VALUATION and Solar System Market At first glance </vt:lpstr>
      <vt:lpstr>PERT PATENT</vt:lpstr>
      <vt:lpstr>3 He4   HELIUM</vt:lpstr>
      <vt:lpstr>3 He4 </vt:lpstr>
      <vt:lpstr>3 He4 </vt:lpstr>
      <vt:lpstr>DEEP SPACE RESOURCES - ASTEROIDS  different BELTS</vt:lpstr>
      <vt:lpstr>Ref.</vt:lpstr>
      <vt:lpstr>MONTE CARLO EXPECTATIONS and similar tools.</vt:lpstr>
      <vt:lpstr>MONTE CARLO EXPECTATIONS and similar tools.</vt:lpstr>
      <vt:lpstr>PLANETS  description – kinetics - composition  (life duration )Moon, Moons </vt:lpstr>
      <vt:lpstr>PLANETS  description – kinetics - composition  (life duration ) Moon, Moons </vt:lpstr>
      <vt:lpstr>PLANETS  description – kinetics - composition  (life duration ) Moon, Moons </vt:lpstr>
      <vt:lpstr>PLANETS  description – kinetics - composition  (life duration ) Moon, Moons </vt:lpstr>
      <vt:lpstr>Scaling up to Tr$ 100 semi-empirical values  </vt:lpstr>
      <vt:lpstr>Scaling up to Tr$ 100 semi-empirical values  </vt:lpstr>
      <vt:lpstr>       </vt:lpstr>
      <vt:lpstr>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MARKET VALUE 2030-2040-2050 3$TR TO 300$TR or more SOLAR SYSTEM an beyond  UP DATE MAY 2023</dc:title>
  <dc:creator>Glycan</dc:creator>
  <cp:lastModifiedBy>christian assoun</cp:lastModifiedBy>
  <cp:revision>17</cp:revision>
  <dcterms:created xsi:type="dcterms:W3CDTF">2023-05-27T18:30:16Z</dcterms:created>
  <dcterms:modified xsi:type="dcterms:W3CDTF">2023-05-30T14:15:40Z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